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9.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notesMaster" Target="notesMasters/notesMaster1.xml"/><Relationship Id="rId19" Type="http://schemas.openxmlformats.org/officeDocument/2006/relationships/font" Target="fonts/Inter-italic.fntdata"/><Relationship Id="rId6" Type="http://schemas.openxmlformats.org/officeDocument/2006/relationships/slide" Target="slides/slide1.xml"/><Relationship Id="rId18" Type="http://schemas.openxmlformats.org/officeDocument/2006/relationships/font" Target="fonts/Inter-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2c644ff0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2c644ff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2d9e84f9b8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2d9e84f9b8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22c644ff07_0_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22c644ff07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322c644ff07_0_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322c644ff07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22c644ff07_0_1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22c644ff07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22c644ff07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22c644ff07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22c644ff07_0_1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22c644ff07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22c644ff07_0_1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22c644ff07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2d9e84f9b8_0_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32d9e84f9b8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education.cfr.org/learn/reading/why-did-world-war-ii-happ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education.cfr.org/learn/reading/why-did-world-war-ii-happ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education.cfr.org/learn/reading/why-did-world-war-ii-happe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education.cfr.org/learn/reading/why-did-world-war-ii-happe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education.cfr.org/learn/reading/why-did-world-war-ii-happen"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education.cfr.org/learn/reading/why-did-world-war-ii-happen"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education.cfr.org/learn/reading/why-did-world-war-ii-happe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Causes of World War II</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section of the article </a:t>
            </a:r>
            <a:r>
              <a:rPr lang="en" sz="1200" u="sng">
                <a:solidFill>
                  <a:schemeClr val="hlink"/>
                </a:solidFill>
                <a:latin typeface="Halant"/>
                <a:ea typeface="Halant"/>
                <a:cs typeface="Halant"/>
                <a:sym typeface="Halant"/>
                <a:hlinkClick r:id="rId5"/>
              </a:rPr>
              <a:t>Why did World War II Happen?</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f</a:t>
            </a:r>
            <a:r>
              <a:rPr lang="en" sz="1200">
                <a:solidFill>
                  <a:schemeClr val="dk1"/>
                </a:solidFill>
                <a:latin typeface="Halant"/>
                <a:ea typeface="Halant"/>
                <a:cs typeface="Halant"/>
                <a:sym typeface="Halant"/>
              </a:rPr>
              <a:t>rom Contemporary History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60" name="Google Shape;60;p13"/>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of WWII:</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Treaty of Versailles</a:t>
            </a:r>
            <a:endParaRPr b="1" sz="1200">
              <a:solidFill>
                <a:schemeClr val="dk1"/>
              </a:solidFill>
              <a:latin typeface="Inter"/>
              <a:ea typeface="Inter"/>
              <a:cs typeface="Inter"/>
              <a:sym typeface="Inter"/>
            </a:endParaRPr>
          </a:p>
        </p:txBody>
      </p:sp>
      <p:sp>
        <p:nvSpPr>
          <p:cNvPr id="61" name="Google Shape;61;p13"/>
          <p:cNvSpPr txBox="1"/>
          <p:nvPr/>
        </p:nvSpPr>
        <p:spPr>
          <a:xfrm>
            <a:off x="594300" y="54172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62" name="Google Shape;62;p13"/>
          <p:cNvSpPr txBox="1"/>
          <p:nvPr/>
        </p:nvSpPr>
        <p:spPr>
          <a:xfrm>
            <a:off x="4281300" y="54172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63" name="Google Shape;63;p13"/>
          <p:cNvSpPr txBox="1"/>
          <p:nvPr/>
        </p:nvSpPr>
        <p:spPr>
          <a:xfrm>
            <a:off x="1302450" y="3020050"/>
            <a:ext cx="5167500" cy="1814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this cause in your own words:</a:t>
            </a:r>
            <a:endParaRPr sz="1200">
              <a:solidFill>
                <a:schemeClr val="dk1"/>
              </a:solidFill>
              <a:latin typeface="Inter"/>
              <a:ea typeface="Inter"/>
              <a:cs typeface="Inter"/>
              <a:sym typeface="Inter"/>
            </a:endParaRPr>
          </a:p>
        </p:txBody>
      </p:sp>
      <p:cxnSp>
        <p:nvCxnSpPr>
          <p:cNvPr id="64" name="Google Shape;64;p13"/>
          <p:cNvCxnSpPr>
            <a:stCxn id="60" idx="2"/>
            <a:endCxn id="63" idx="0"/>
          </p:cNvCxnSpPr>
          <p:nvPr/>
        </p:nvCxnSpPr>
        <p:spPr>
          <a:xfrm>
            <a:off x="3886200" y="2726500"/>
            <a:ext cx="0" cy="293700"/>
          </a:xfrm>
          <a:prstGeom prst="straightConnector1">
            <a:avLst/>
          </a:prstGeom>
          <a:noFill/>
          <a:ln cap="flat" cmpd="sng" w="9525">
            <a:solidFill>
              <a:schemeClr val="dk2"/>
            </a:solidFill>
            <a:prstDash val="solid"/>
            <a:round/>
            <a:headEnd len="med" w="med" type="none"/>
            <a:tailEnd len="med" w="med" type="none"/>
          </a:ln>
        </p:spPr>
      </p:cxnSp>
      <p:cxnSp>
        <p:nvCxnSpPr>
          <p:cNvPr id="65" name="Google Shape;65;p13"/>
          <p:cNvCxnSpPr>
            <a:endCxn id="62" idx="0"/>
          </p:cNvCxnSpPr>
          <p:nvPr/>
        </p:nvCxnSpPr>
        <p:spPr>
          <a:xfrm>
            <a:off x="3711600" y="48466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66" name="Google Shape;66;p13"/>
          <p:cNvCxnSpPr>
            <a:endCxn id="61" idx="0"/>
          </p:cNvCxnSpPr>
          <p:nvPr/>
        </p:nvCxnSpPr>
        <p:spPr>
          <a:xfrm flipH="1">
            <a:off x="2042700" y="4846600"/>
            <a:ext cx="2028000" cy="570600"/>
          </a:xfrm>
          <a:prstGeom prst="curvedConnector2">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0" name="Shape 70"/>
        <p:cNvGrpSpPr/>
        <p:nvPr/>
      </p:nvGrpSpPr>
      <p:grpSpPr>
        <a:xfrm>
          <a:off x="0" y="0"/>
          <a:ext cx="0" cy="0"/>
          <a:chOff x="0" y="0"/>
          <a:chExt cx="0" cy="0"/>
        </a:xfrm>
      </p:grpSpPr>
      <p:sp>
        <p:nvSpPr>
          <p:cNvPr id="71" name="Google Shape;71;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Causes of World War II</a:t>
            </a:r>
            <a:endParaRPr sz="1900">
              <a:solidFill>
                <a:schemeClr val="dk1"/>
              </a:solidFill>
              <a:latin typeface="Halant"/>
              <a:ea typeface="Halant"/>
              <a:cs typeface="Halant"/>
              <a:sym typeface="Halant"/>
            </a:endParaRPr>
          </a:p>
        </p:txBody>
      </p:sp>
      <p:pic>
        <p:nvPicPr>
          <p:cNvPr id="72" name="Google Shape;72;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3" name="Google Shape;73;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4" name="Google Shape;74;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5" name="Google Shape;75;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6" name="Google Shape;76;p14"/>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section of the article </a:t>
            </a:r>
            <a:r>
              <a:rPr lang="en" sz="1200" u="sng">
                <a:solidFill>
                  <a:schemeClr val="hlink"/>
                </a:solidFill>
                <a:latin typeface="Halant"/>
                <a:ea typeface="Halant"/>
                <a:cs typeface="Halant"/>
                <a:sym typeface="Halant"/>
                <a:hlinkClick r:id="rId5"/>
              </a:rPr>
              <a:t>Why did World War II Happen?</a:t>
            </a:r>
            <a:r>
              <a:rPr lang="en" sz="1200">
                <a:solidFill>
                  <a:schemeClr val="dk1"/>
                </a:solidFill>
                <a:latin typeface="Halant"/>
                <a:ea typeface="Halant"/>
                <a:cs typeface="Halant"/>
                <a:sym typeface="Halant"/>
              </a:rPr>
              <a:t> from Contemporary History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77" name="Google Shape;77;p14"/>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of WWII:</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p:txBody>
      </p:sp>
      <p:sp>
        <p:nvSpPr>
          <p:cNvPr id="78" name="Google Shape;78;p14"/>
          <p:cNvSpPr txBox="1"/>
          <p:nvPr/>
        </p:nvSpPr>
        <p:spPr>
          <a:xfrm>
            <a:off x="594300" y="54172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79" name="Google Shape;79;p14"/>
          <p:cNvSpPr txBox="1"/>
          <p:nvPr/>
        </p:nvSpPr>
        <p:spPr>
          <a:xfrm>
            <a:off x="4281300" y="54172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p:txBody>
      </p:sp>
      <p:sp>
        <p:nvSpPr>
          <p:cNvPr id="80" name="Google Shape;80;p14"/>
          <p:cNvSpPr txBox="1"/>
          <p:nvPr/>
        </p:nvSpPr>
        <p:spPr>
          <a:xfrm>
            <a:off x="1302450" y="3020050"/>
            <a:ext cx="5167500" cy="1814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this cause in your own words:</a:t>
            </a:r>
            <a:endParaRPr sz="1200">
              <a:solidFill>
                <a:schemeClr val="dk1"/>
              </a:solidFill>
              <a:latin typeface="Inter"/>
              <a:ea typeface="Inter"/>
              <a:cs typeface="Inter"/>
              <a:sym typeface="Inter"/>
            </a:endParaRPr>
          </a:p>
        </p:txBody>
      </p:sp>
      <p:cxnSp>
        <p:nvCxnSpPr>
          <p:cNvPr id="81" name="Google Shape;81;p14"/>
          <p:cNvCxnSpPr>
            <a:stCxn id="77" idx="2"/>
            <a:endCxn id="80" idx="0"/>
          </p:cNvCxnSpPr>
          <p:nvPr/>
        </p:nvCxnSpPr>
        <p:spPr>
          <a:xfrm>
            <a:off x="3886200" y="2726500"/>
            <a:ext cx="0" cy="293700"/>
          </a:xfrm>
          <a:prstGeom prst="straightConnector1">
            <a:avLst/>
          </a:prstGeom>
          <a:noFill/>
          <a:ln cap="flat" cmpd="sng" w="9525">
            <a:solidFill>
              <a:schemeClr val="dk2"/>
            </a:solidFill>
            <a:prstDash val="solid"/>
            <a:round/>
            <a:headEnd len="med" w="med" type="none"/>
            <a:tailEnd len="med" w="med" type="none"/>
          </a:ln>
        </p:spPr>
      </p:cxnSp>
      <p:cxnSp>
        <p:nvCxnSpPr>
          <p:cNvPr id="82" name="Google Shape;82;p14"/>
          <p:cNvCxnSpPr>
            <a:endCxn id="79" idx="0"/>
          </p:cNvCxnSpPr>
          <p:nvPr/>
        </p:nvCxnSpPr>
        <p:spPr>
          <a:xfrm>
            <a:off x="3711600" y="48466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83" name="Google Shape;83;p14"/>
          <p:cNvCxnSpPr>
            <a:endCxn id="78" idx="0"/>
          </p:cNvCxnSpPr>
          <p:nvPr/>
        </p:nvCxnSpPr>
        <p:spPr>
          <a:xfrm flipH="1">
            <a:off x="2042700" y="4846600"/>
            <a:ext cx="2028000" cy="570600"/>
          </a:xfrm>
          <a:prstGeom prst="curvedConnector2">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Causes of World War II</a:t>
            </a:r>
            <a:endParaRPr sz="1900">
              <a:solidFill>
                <a:schemeClr val="dk1"/>
              </a:solidFill>
              <a:latin typeface="Halant"/>
              <a:ea typeface="Halant"/>
              <a:cs typeface="Halant"/>
              <a:sym typeface="Halant"/>
            </a:endParaRPr>
          </a:p>
        </p:txBody>
      </p:sp>
      <p:pic>
        <p:nvPicPr>
          <p:cNvPr id="89" name="Google Shape;8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2" name="Google Shape;92;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3" name="Google Shape;93;p15"/>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for each of the causes of WWII.</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94" name="Google Shape;94;p15"/>
          <p:cNvSpPr txBox="1"/>
          <p:nvPr/>
        </p:nvSpPr>
        <p:spPr>
          <a:xfrm>
            <a:off x="2565325" y="1774900"/>
            <a:ext cx="28968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Treaty of Versailles</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95" name="Google Shape;95;p15"/>
          <p:cNvSpPr txBox="1"/>
          <p:nvPr/>
        </p:nvSpPr>
        <p:spPr>
          <a:xfrm>
            <a:off x="812725" y="4332938"/>
            <a:ext cx="28968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Cause: Failed League of Nations</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96" name="Google Shape;96;p15"/>
          <p:cNvSpPr txBox="1"/>
          <p:nvPr/>
        </p:nvSpPr>
        <p:spPr>
          <a:xfrm>
            <a:off x="4281300" y="4308388"/>
            <a:ext cx="28968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Cause: Rise of Hitler</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97" name="Google Shape;97;p15"/>
          <p:cNvSpPr txBox="1"/>
          <p:nvPr/>
        </p:nvSpPr>
        <p:spPr>
          <a:xfrm>
            <a:off x="812725" y="6899263"/>
            <a:ext cx="28968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Cause: Japanese Imperialism</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
        <p:nvSpPr>
          <p:cNvPr id="98" name="Google Shape;98;p15"/>
          <p:cNvSpPr txBox="1"/>
          <p:nvPr/>
        </p:nvSpPr>
        <p:spPr>
          <a:xfrm>
            <a:off x="4317925" y="6899263"/>
            <a:ext cx="28968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Appeasement</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2" name="Shape 102"/>
        <p:cNvGrpSpPr/>
        <p:nvPr/>
      </p:nvGrpSpPr>
      <p:grpSpPr>
        <a:xfrm>
          <a:off x="0" y="0"/>
          <a:ext cx="0" cy="0"/>
          <a:chOff x="0" y="0"/>
          <a:chExt cx="0" cy="0"/>
        </a:xfrm>
      </p:grpSpPr>
      <p:sp>
        <p:nvSpPr>
          <p:cNvPr id="103" name="Google Shape;103;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Causes of World War II (Exemplar)</a:t>
            </a:r>
            <a:endParaRPr sz="1900">
              <a:solidFill>
                <a:schemeClr val="dk1"/>
              </a:solidFill>
              <a:latin typeface="Halant"/>
              <a:ea typeface="Halant"/>
              <a:cs typeface="Halant"/>
              <a:sym typeface="Halant"/>
            </a:endParaRPr>
          </a:p>
        </p:txBody>
      </p:sp>
      <p:pic>
        <p:nvPicPr>
          <p:cNvPr id="104" name="Google Shape;10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5" name="Google Shape;10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6" name="Google Shape;10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7" name="Google Shape;107;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8" name="Google Shape;108;p16"/>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section of the article </a:t>
            </a:r>
            <a:r>
              <a:rPr lang="en" sz="1200" u="sng">
                <a:solidFill>
                  <a:schemeClr val="hlink"/>
                </a:solidFill>
                <a:latin typeface="Halant"/>
                <a:ea typeface="Halant"/>
                <a:cs typeface="Halant"/>
                <a:sym typeface="Halant"/>
                <a:hlinkClick r:id="rId5"/>
              </a:rPr>
              <a:t>Why did World War II Happen?</a:t>
            </a:r>
            <a:r>
              <a:rPr lang="en" sz="1200">
                <a:solidFill>
                  <a:schemeClr val="dk1"/>
                </a:solidFill>
                <a:latin typeface="Halant"/>
                <a:ea typeface="Halant"/>
                <a:cs typeface="Halant"/>
                <a:sym typeface="Halant"/>
              </a:rPr>
              <a:t> from Contemporary History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09" name="Google Shape;109;p16"/>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of WWII:</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Treaty of Versailles</a:t>
            </a:r>
            <a:endParaRPr b="1" sz="1200">
              <a:solidFill>
                <a:srgbClr val="E95C3D"/>
              </a:solidFill>
              <a:latin typeface="Inter"/>
              <a:ea typeface="Inter"/>
              <a:cs typeface="Inter"/>
              <a:sym typeface="Inter"/>
            </a:endParaRPr>
          </a:p>
        </p:txBody>
      </p:sp>
      <p:sp>
        <p:nvSpPr>
          <p:cNvPr id="110" name="Google Shape;110;p16"/>
          <p:cNvSpPr txBox="1"/>
          <p:nvPr/>
        </p:nvSpPr>
        <p:spPr>
          <a:xfrm>
            <a:off x="594300" y="54172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Fourteen Points that US President Wilson called for outlined ideas such as self-determination, arms reduction, and free trade in addition to the creation of the League of Nations. This organization created alliances that meant that if one of the countries involved were threatened, they were all threatened and had to support each other.</a:t>
            </a:r>
            <a:endParaRPr b="1" sz="1200">
              <a:solidFill>
                <a:srgbClr val="E95C3D"/>
              </a:solidFill>
              <a:latin typeface="Inter"/>
              <a:ea typeface="Inter"/>
              <a:cs typeface="Inter"/>
              <a:sym typeface="Inter"/>
            </a:endParaRPr>
          </a:p>
        </p:txBody>
      </p:sp>
      <p:sp>
        <p:nvSpPr>
          <p:cNvPr id="111" name="Google Shape;111;p16"/>
          <p:cNvSpPr txBox="1"/>
          <p:nvPr/>
        </p:nvSpPr>
        <p:spPr>
          <a:xfrm>
            <a:off x="4281300" y="54172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Germany was angry and humiliated by the Treaty of Versailles.They saw it as an attack on Germany itself, and Hitler used the idea that it was going to lead to the downfall of German greatness. Getting rid of this treaty was a key tenet of the Nazi party and helped solidify their control of the German state.</a:t>
            </a:r>
            <a:endParaRPr b="1" sz="1200">
              <a:solidFill>
                <a:srgbClr val="E95C3D"/>
              </a:solidFill>
              <a:latin typeface="Inter"/>
              <a:ea typeface="Inter"/>
              <a:cs typeface="Inter"/>
              <a:sym typeface="Inter"/>
            </a:endParaRPr>
          </a:p>
        </p:txBody>
      </p:sp>
      <p:sp>
        <p:nvSpPr>
          <p:cNvPr id="112" name="Google Shape;112;p16"/>
          <p:cNvSpPr txBox="1"/>
          <p:nvPr/>
        </p:nvSpPr>
        <p:spPr>
          <a:xfrm>
            <a:off x="1302450" y="3020050"/>
            <a:ext cx="5167500" cy="1814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this cause in your own words: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When the peace was determined post WWI, the countries who lost the war were excluded from the negotiations. Germany in particular was punished harshly by losing colonies, being forced to accept full responsibility for the war, paying massive reparations, and losing significant portions of their armed forces. This set up the foundations for the Nazis gaining power in Germany.</a:t>
            </a:r>
            <a:endParaRPr b="1" sz="1200">
              <a:solidFill>
                <a:srgbClr val="E95C3D"/>
              </a:solidFill>
              <a:latin typeface="Inter"/>
              <a:ea typeface="Inter"/>
              <a:cs typeface="Inter"/>
              <a:sym typeface="Inter"/>
            </a:endParaRPr>
          </a:p>
        </p:txBody>
      </p:sp>
      <p:cxnSp>
        <p:nvCxnSpPr>
          <p:cNvPr id="113" name="Google Shape;113;p16"/>
          <p:cNvCxnSpPr>
            <a:stCxn id="109" idx="2"/>
            <a:endCxn id="112" idx="0"/>
          </p:cNvCxnSpPr>
          <p:nvPr/>
        </p:nvCxnSpPr>
        <p:spPr>
          <a:xfrm>
            <a:off x="3886200" y="2726500"/>
            <a:ext cx="0" cy="293700"/>
          </a:xfrm>
          <a:prstGeom prst="straightConnector1">
            <a:avLst/>
          </a:prstGeom>
          <a:noFill/>
          <a:ln cap="flat" cmpd="sng" w="9525">
            <a:solidFill>
              <a:schemeClr val="dk2"/>
            </a:solidFill>
            <a:prstDash val="solid"/>
            <a:round/>
            <a:headEnd len="med" w="med" type="none"/>
            <a:tailEnd len="med" w="med" type="none"/>
          </a:ln>
        </p:spPr>
      </p:cxnSp>
      <p:cxnSp>
        <p:nvCxnSpPr>
          <p:cNvPr id="114" name="Google Shape;114;p16"/>
          <p:cNvCxnSpPr>
            <a:endCxn id="111" idx="0"/>
          </p:cNvCxnSpPr>
          <p:nvPr/>
        </p:nvCxnSpPr>
        <p:spPr>
          <a:xfrm>
            <a:off x="3711600" y="48466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115" name="Google Shape;115;p16"/>
          <p:cNvCxnSpPr>
            <a:endCxn id="110" idx="0"/>
          </p:cNvCxnSpPr>
          <p:nvPr/>
        </p:nvCxnSpPr>
        <p:spPr>
          <a:xfrm flipH="1">
            <a:off x="2042700" y="4846600"/>
            <a:ext cx="2028000" cy="570600"/>
          </a:xfrm>
          <a:prstGeom prst="curvedConnector2">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Causes of World War II (Exemplar)</a:t>
            </a:r>
            <a:endParaRPr sz="1900">
              <a:solidFill>
                <a:schemeClr val="dk1"/>
              </a:solidFill>
              <a:latin typeface="Halant"/>
              <a:ea typeface="Halant"/>
              <a:cs typeface="Halant"/>
              <a:sym typeface="Halant"/>
            </a:endParaRPr>
          </a:p>
        </p:txBody>
      </p:sp>
      <p:pic>
        <p:nvPicPr>
          <p:cNvPr id="121" name="Google Shape;12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2" name="Google Shape;12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4" name="Google Shape;124;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5" name="Google Shape;125;p17"/>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section of the article </a:t>
            </a:r>
            <a:r>
              <a:rPr lang="en" sz="1200" u="sng">
                <a:solidFill>
                  <a:schemeClr val="hlink"/>
                </a:solidFill>
                <a:latin typeface="Halant"/>
                <a:ea typeface="Halant"/>
                <a:cs typeface="Halant"/>
                <a:sym typeface="Halant"/>
                <a:hlinkClick r:id="rId5"/>
              </a:rPr>
              <a:t>Why did World War II Happen?</a:t>
            </a:r>
            <a:r>
              <a:rPr lang="en" sz="1200">
                <a:solidFill>
                  <a:schemeClr val="dk1"/>
                </a:solidFill>
                <a:latin typeface="Halant"/>
                <a:ea typeface="Halant"/>
                <a:cs typeface="Halant"/>
                <a:sym typeface="Halant"/>
              </a:rPr>
              <a:t> from Contemporary History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26" name="Google Shape;126;p17"/>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of WWII:</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Failed League of Nations</a:t>
            </a:r>
            <a:endParaRPr b="1" sz="1200">
              <a:solidFill>
                <a:srgbClr val="E95C3D"/>
              </a:solidFill>
              <a:latin typeface="Inter"/>
              <a:ea typeface="Inter"/>
              <a:cs typeface="Inter"/>
              <a:sym typeface="Inter"/>
            </a:endParaRPr>
          </a:p>
        </p:txBody>
      </p:sp>
      <p:sp>
        <p:nvSpPr>
          <p:cNvPr id="127" name="Google Shape;127;p17"/>
          <p:cNvSpPr txBox="1"/>
          <p:nvPr/>
        </p:nvSpPr>
        <p:spPr>
          <a:xfrm>
            <a:off x="594300" y="5417200"/>
            <a:ext cx="2896800" cy="283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 order to settle international disputes, the League of Nations needed unanimous agreement before they could do anything. This made it difficult for them to actually act on anything. When Japan invaded Manchuria, for instance, they would not do anything to prevent Japan from doing so since Japan had veto power.</a:t>
            </a:r>
            <a:endParaRPr b="1" sz="1200">
              <a:solidFill>
                <a:srgbClr val="E95C3D"/>
              </a:solidFill>
              <a:latin typeface="Inter"/>
              <a:ea typeface="Inter"/>
              <a:cs typeface="Inter"/>
              <a:sym typeface="Inter"/>
            </a:endParaRPr>
          </a:p>
        </p:txBody>
      </p:sp>
      <p:sp>
        <p:nvSpPr>
          <p:cNvPr id="128" name="Google Shape;128;p17"/>
          <p:cNvSpPr txBox="1"/>
          <p:nvPr/>
        </p:nvSpPr>
        <p:spPr>
          <a:xfrm>
            <a:off x="4281300" y="5417200"/>
            <a:ext cx="2896800" cy="283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Although there were agreements in place to resolve issues without violence, there were little to no consequences for the states that acted in ways to promote </a:t>
            </a:r>
            <a:r>
              <a:rPr b="1" lang="en" sz="1200">
                <a:solidFill>
                  <a:srgbClr val="E95C3D"/>
                </a:solidFill>
                <a:latin typeface="Inter"/>
                <a:ea typeface="Inter"/>
                <a:cs typeface="Inter"/>
                <a:sym typeface="Inter"/>
              </a:rPr>
              <a:t>aggression</a:t>
            </a:r>
            <a:r>
              <a:rPr b="1" lang="en" sz="1200">
                <a:solidFill>
                  <a:srgbClr val="E95C3D"/>
                </a:solidFill>
                <a:latin typeface="Inter"/>
                <a:ea typeface="Inter"/>
                <a:cs typeface="Inter"/>
                <a:sym typeface="Inter"/>
              </a:rPr>
              <a:t> and expansionism such as Italy, Germany, and Japan. Not only were the powers in the organization unable to </a:t>
            </a:r>
            <a:r>
              <a:rPr b="1" lang="en" sz="1200">
                <a:solidFill>
                  <a:srgbClr val="E95C3D"/>
                </a:solidFill>
                <a:latin typeface="Inter"/>
                <a:ea typeface="Inter"/>
                <a:cs typeface="Inter"/>
                <a:sym typeface="Inter"/>
              </a:rPr>
              <a:t>challenge</a:t>
            </a:r>
            <a:r>
              <a:rPr b="1" lang="en" sz="1200">
                <a:solidFill>
                  <a:srgbClr val="E95C3D"/>
                </a:solidFill>
                <a:latin typeface="Inter"/>
                <a:ea typeface="Inter"/>
                <a:cs typeface="Inter"/>
                <a:sym typeface="Inter"/>
              </a:rPr>
              <a:t> these acts, they weren’t interested in doing so, likely due to a desire to avoid any future conflicts.</a:t>
            </a:r>
            <a:endParaRPr b="1" sz="1200">
              <a:solidFill>
                <a:srgbClr val="E95C3D"/>
              </a:solidFill>
              <a:latin typeface="Inter"/>
              <a:ea typeface="Inter"/>
              <a:cs typeface="Inter"/>
              <a:sym typeface="Inter"/>
            </a:endParaRPr>
          </a:p>
        </p:txBody>
      </p:sp>
      <p:sp>
        <p:nvSpPr>
          <p:cNvPr id="129" name="Google Shape;129;p17"/>
          <p:cNvSpPr txBox="1"/>
          <p:nvPr/>
        </p:nvSpPr>
        <p:spPr>
          <a:xfrm>
            <a:off x="1302450" y="3020050"/>
            <a:ext cx="5167500" cy="1814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this cause in your own words: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League of Nations was established after WWI as an international organization to maintain peace and avoid war in the devastating aftermath of WWI. Although initially its members were only the victors, eventually membership expanded to other nations as well. However, although the basis of the organization was that if one member’s </a:t>
            </a:r>
            <a:r>
              <a:rPr b="1" lang="en" sz="1200">
                <a:solidFill>
                  <a:srgbClr val="E95C3D"/>
                </a:solidFill>
                <a:latin typeface="Inter"/>
                <a:ea typeface="Inter"/>
                <a:cs typeface="Inter"/>
                <a:sym typeface="Inter"/>
              </a:rPr>
              <a:t>security</a:t>
            </a:r>
            <a:r>
              <a:rPr b="1" lang="en" sz="1200">
                <a:solidFill>
                  <a:srgbClr val="E95C3D"/>
                </a:solidFill>
                <a:latin typeface="Inter"/>
                <a:ea typeface="Inter"/>
                <a:cs typeface="Inter"/>
                <a:sym typeface="Inter"/>
              </a:rPr>
              <a:t> was threatened all members would act to help them, it was overall ineffective at responding to those threats.</a:t>
            </a:r>
            <a:endParaRPr b="1" sz="1200">
              <a:solidFill>
                <a:srgbClr val="E95C3D"/>
              </a:solidFill>
              <a:latin typeface="Inter"/>
              <a:ea typeface="Inter"/>
              <a:cs typeface="Inter"/>
              <a:sym typeface="Inter"/>
            </a:endParaRPr>
          </a:p>
        </p:txBody>
      </p:sp>
      <p:cxnSp>
        <p:nvCxnSpPr>
          <p:cNvPr id="130" name="Google Shape;130;p17"/>
          <p:cNvCxnSpPr>
            <a:stCxn id="126" idx="2"/>
            <a:endCxn id="129" idx="0"/>
          </p:cNvCxnSpPr>
          <p:nvPr/>
        </p:nvCxnSpPr>
        <p:spPr>
          <a:xfrm>
            <a:off x="3886200" y="2726500"/>
            <a:ext cx="0" cy="293700"/>
          </a:xfrm>
          <a:prstGeom prst="straightConnector1">
            <a:avLst/>
          </a:prstGeom>
          <a:noFill/>
          <a:ln cap="flat" cmpd="sng" w="9525">
            <a:solidFill>
              <a:schemeClr val="dk2"/>
            </a:solidFill>
            <a:prstDash val="solid"/>
            <a:round/>
            <a:headEnd len="med" w="med" type="none"/>
            <a:tailEnd len="med" w="med" type="none"/>
          </a:ln>
        </p:spPr>
      </p:cxnSp>
      <p:cxnSp>
        <p:nvCxnSpPr>
          <p:cNvPr id="131" name="Google Shape;131;p17"/>
          <p:cNvCxnSpPr>
            <a:endCxn id="128" idx="0"/>
          </p:cNvCxnSpPr>
          <p:nvPr/>
        </p:nvCxnSpPr>
        <p:spPr>
          <a:xfrm>
            <a:off x="3711600" y="48466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132" name="Google Shape;132;p17"/>
          <p:cNvCxnSpPr>
            <a:endCxn id="127" idx="0"/>
          </p:cNvCxnSpPr>
          <p:nvPr/>
        </p:nvCxnSpPr>
        <p:spPr>
          <a:xfrm flipH="1">
            <a:off x="2042700" y="4846600"/>
            <a:ext cx="2028000" cy="570600"/>
          </a:xfrm>
          <a:prstGeom prst="curvedConnector2">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Causes of World War II (Exemplar)</a:t>
            </a:r>
            <a:endParaRPr sz="1900">
              <a:solidFill>
                <a:schemeClr val="dk1"/>
              </a:solidFill>
              <a:latin typeface="Halant"/>
              <a:ea typeface="Halant"/>
              <a:cs typeface="Halant"/>
              <a:sym typeface="Halant"/>
            </a:endParaRPr>
          </a:p>
        </p:txBody>
      </p:sp>
      <p:pic>
        <p:nvPicPr>
          <p:cNvPr id="138" name="Google Shape;138;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9" name="Google Shape;139;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0" name="Google Shape;140;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1" name="Google Shape;141;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2" name="Google Shape;142;p18"/>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section of the article </a:t>
            </a:r>
            <a:r>
              <a:rPr lang="en" sz="1200" u="sng">
                <a:solidFill>
                  <a:schemeClr val="hlink"/>
                </a:solidFill>
                <a:latin typeface="Halant"/>
                <a:ea typeface="Halant"/>
                <a:cs typeface="Halant"/>
                <a:sym typeface="Halant"/>
                <a:hlinkClick r:id="rId5"/>
              </a:rPr>
              <a:t>Why did World War II Happen?</a:t>
            </a:r>
            <a:r>
              <a:rPr lang="en" sz="1200">
                <a:solidFill>
                  <a:schemeClr val="dk1"/>
                </a:solidFill>
                <a:latin typeface="Halant"/>
                <a:ea typeface="Halant"/>
                <a:cs typeface="Halant"/>
                <a:sym typeface="Halant"/>
              </a:rPr>
              <a:t> from Contemporary History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43" name="Google Shape;143;p18"/>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of WWII:</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Rise of Hitler</a:t>
            </a:r>
            <a:endParaRPr b="1" sz="1200">
              <a:solidFill>
                <a:srgbClr val="E95C3D"/>
              </a:solidFill>
              <a:latin typeface="Inter"/>
              <a:ea typeface="Inter"/>
              <a:cs typeface="Inter"/>
              <a:sym typeface="Inter"/>
            </a:endParaRPr>
          </a:p>
        </p:txBody>
      </p:sp>
      <p:sp>
        <p:nvSpPr>
          <p:cNvPr id="144" name="Google Shape;144;p18"/>
          <p:cNvSpPr txBox="1"/>
          <p:nvPr/>
        </p:nvSpPr>
        <p:spPr>
          <a:xfrm>
            <a:off x="594300" y="5417200"/>
            <a:ext cx="2896800" cy="278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One of the tenets of the Nazi rise to power was the focus on a racially pure Germany and the </a:t>
            </a:r>
            <a:r>
              <a:rPr b="1" lang="en" sz="1200">
                <a:solidFill>
                  <a:srgbClr val="E95C3D"/>
                </a:solidFill>
                <a:latin typeface="Inter"/>
                <a:ea typeface="Inter"/>
                <a:cs typeface="Inter"/>
                <a:sym typeface="Inter"/>
              </a:rPr>
              <a:t>acquisition</a:t>
            </a:r>
            <a:r>
              <a:rPr b="1" lang="en" sz="1200">
                <a:solidFill>
                  <a:srgbClr val="E95C3D"/>
                </a:solidFill>
                <a:latin typeface="Inter"/>
                <a:ea typeface="Inter"/>
                <a:cs typeface="Inter"/>
                <a:sym typeface="Inter"/>
              </a:rPr>
              <a:t> of </a:t>
            </a:r>
            <a:r>
              <a:rPr b="1" i="1" lang="en" sz="1200">
                <a:solidFill>
                  <a:srgbClr val="E95C3D"/>
                </a:solidFill>
                <a:latin typeface="Inter"/>
                <a:ea typeface="Inter"/>
                <a:cs typeface="Inter"/>
                <a:sym typeface="Inter"/>
              </a:rPr>
              <a:t>lebensraum</a:t>
            </a:r>
            <a:r>
              <a:rPr b="1" lang="en" sz="1200">
                <a:solidFill>
                  <a:srgbClr val="E95C3D"/>
                </a:solidFill>
                <a:latin typeface="Inter"/>
                <a:ea typeface="Inter"/>
                <a:cs typeface="Inter"/>
                <a:sym typeface="Inter"/>
              </a:rPr>
              <a:t> (living space) for those Germans to live. Not only were other ethnic groups persecuted, but the Nazis aimed to expand their territory.</a:t>
            </a:r>
            <a:endParaRPr b="1" sz="1200">
              <a:solidFill>
                <a:srgbClr val="E95C3D"/>
              </a:solidFill>
              <a:latin typeface="Inter"/>
              <a:ea typeface="Inter"/>
              <a:cs typeface="Inter"/>
              <a:sym typeface="Inter"/>
            </a:endParaRPr>
          </a:p>
        </p:txBody>
      </p:sp>
      <p:sp>
        <p:nvSpPr>
          <p:cNvPr id="145" name="Google Shape;145;p18"/>
          <p:cNvSpPr txBox="1"/>
          <p:nvPr/>
        </p:nvSpPr>
        <p:spPr>
          <a:xfrm>
            <a:off x="4281300" y="5417200"/>
            <a:ext cx="2896800" cy="278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Once Hitler was appointed Chancellor of Germany in 1933, he quickly took absolute power. He reintroduced conscription and rebuilt the armed forces, thus instigating military aggression. He used that military power to invade other countries and instigate the genocide of millions.</a:t>
            </a:r>
            <a:endParaRPr b="1" sz="1200">
              <a:solidFill>
                <a:srgbClr val="E95C3D"/>
              </a:solidFill>
              <a:latin typeface="Inter"/>
              <a:ea typeface="Inter"/>
              <a:cs typeface="Inter"/>
              <a:sym typeface="Inter"/>
            </a:endParaRPr>
          </a:p>
        </p:txBody>
      </p:sp>
      <p:sp>
        <p:nvSpPr>
          <p:cNvPr id="146" name="Google Shape;146;p18"/>
          <p:cNvSpPr txBox="1"/>
          <p:nvPr/>
        </p:nvSpPr>
        <p:spPr>
          <a:xfrm>
            <a:off x="1302450" y="3020050"/>
            <a:ext cx="5167500" cy="1814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this cause in your own words: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ending of WWI left Germany in the perfect </a:t>
            </a:r>
            <a:r>
              <a:rPr b="1" lang="en" sz="1200">
                <a:solidFill>
                  <a:srgbClr val="E95C3D"/>
                </a:solidFill>
                <a:latin typeface="Inter"/>
                <a:ea typeface="Inter"/>
                <a:cs typeface="Inter"/>
                <a:sym typeface="Inter"/>
              </a:rPr>
              <a:t>environment</a:t>
            </a:r>
            <a:r>
              <a:rPr b="1" lang="en" sz="1200">
                <a:solidFill>
                  <a:srgbClr val="E95C3D"/>
                </a:solidFill>
                <a:latin typeface="Inter"/>
                <a:ea typeface="Inter"/>
                <a:cs typeface="Inter"/>
                <a:sym typeface="Inter"/>
              </a:rPr>
              <a:t> for Hitler to rise to power. The loss of Germany in WWI was easily blamed on minority groups such as the Jewish population and left-wing activists, and two massive economic crises tarnished the appeal of democracy in Germany. The Nazis used these ideas to rise to power as they promised to restore honor to Germany and rebuild the economy.</a:t>
            </a:r>
            <a:endParaRPr b="1" sz="1200">
              <a:solidFill>
                <a:srgbClr val="E95C3D"/>
              </a:solidFill>
              <a:latin typeface="Inter"/>
              <a:ea typeface="Inter"/>
              <a:cs typeface="Inter"/>
              <a:sym typeface="Inter"/>
            </a:endParaRPr>
          </a:p>
        </p:txBody>
      </p:sp>
      <p:cxnSp>
        <p:nvCxnSpPr>
          <p:cNvPr id="147" name="Google Shape;147;p18"/>
          <p:cNvCxnSpPr>
            <a:stCxn id="143" idx="2"/>
            <a:endCxn id="146" idx="0"/>
          </p:cNvCxnSpPr>
          <p:nvPr/>
        </p:nvCxnSpPr>
        <p:spPr>
          <a:xfrm>
            <a:off x="3886200" y="2726500"/>
            <a:ext cx="0" cy="293700"/>
          </a:xfrm>
          <a:prstGeom prst="straightConnector1">
            <a:avLst/>
          </a:prstGeom>
          <a:noFill/>
          <a:ln cap="flat" cmpd="sng" w="9525">
            <a:solidFill>
              <a:schemeClr val="dk2"/>
            </a:solidFill>
            <a:prstDash val="solid"/>
            <a:round/>
            <a:headEnd len="med" w="med" type="none"/>
            <a:tailEnd len="med" w="med" type="none"/>
          </a:ln>
        </p:spPr>
      </p:cxnSp>
      <p:cxnSp>
        <p:nvCxnSpPr>
          <p:cNvPr id="148" name="Google Shape;148;p18"/>
          <p:cNvCxnSpPr>
            <a:endCxn id="145" idx="0"/>
          </p:cNvCxnSpPr>
          <p:nvPr/>
        </p:nvCxnSpPr>
        <p:spPr>
          <a:xfrm>
            <a:off x="3711600" y="48466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149" name="Google Shape;149;p18"/>
          <p:cNvCxnSpPr>
            <a:endCxn id="144" idx="0"/>
          </p:cNvCxnSpPr>
          <p:nvPr/>
        </p:nvCxnSpPr>
        <p:spPr>
          <a:xfrm flipH="1">
            <a:off x="2042700" y="4846600"/>
            <a:ext cx="2028000" cy="570600"/>
          </a:xfrm>
          <a:prstGeom prst="curvedConnector2">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1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Causes of World War II (Exemplar)</a:t>
            </a:r>
            <a:endParaRPr sz="1900">
              <a:solidFill>
                <a:schemeClr val="dk1"/>
              </a:solidFill>
              <a:latin typeface="Halant"/>
              <a:ea typeface="Halant"/>
              <a:cs typeface="Halant"/>
              <a:sym typeface="Halant"/>
            </a:endParaRPr>
          </a:p>
        </p:txBody>
      </p:sp>
      <p:pic>
        <p:nvPicPr>
          <p:cNvPr id="155" name="Google Shape;155;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6" name="Google Shape;156;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8" name="Google Shape;158;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9" name="Google Shape;159;p19"/>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section of the article </a:t>
            </a:r>
            <a:r>
              <a:rPr lang="en" sz="1200" u="sng">
                <a:solidFill>
                  <a:schemeClr val="hlink"/>
                </a:solidFill>
                <a:latin typeface="Halant"/>
                <a:ea typeface="Halant"/>
                <a:cs typeface="Halant"/>
                <a:sym typeface="Halant"/>
                <a:hlinkClick r:id="rId5"/>
              </a:rPr>
              <a:t>Why did World War II Happen?</a:t>
            </a:r>
            <a:r>
              <a:rPr lang="en" sz="1200">
                <a:solidFill>
                  <a:schemeClr val="dk1"/>
                </a:solidFill>
                <a:latin typeface="Halant"/>
                <a:ea typeface="Halant"/>
                <a:cs typeface="Halant"/>
                <a:sym typeface="Halant"/>
              </a:rPr>
              <a:t> from Contemporary History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60" name="Google Shape;160;p19"/>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of WWII:</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Japanese Imperialism</a:t>
            </a:r>
            <a:endParaRPr b="1" sz="1200">
              <a:solidFill>
                <a:srgbClr val="E95C3D"/>
              </a:solidFill>
              <a:latin typeface="Inter"/>
              <a:ea typeface="Inter"/>
              <a:cs typeface="Inter"/>
              <a:sym typeface="Inter"/>
            </a:endParaRPr>
          </a:p>
        </p:txBody>
      </p:sp>
      <p:sp>
        <p:nvSpPr>
          <p:cNvPr id="161" name="Google Shape;161;p19"/>
          <p:cNvSpPr txBox="1"/>
          <p:nvPr/>
        </p:nvSpPr>
        <p:spPr>
          <a:xfrm>
            <a:off x="594300" y="5417200"/>
            <a:ext cx="2896800" cy="278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Manchuria was the first part of China Japan invaded; it acted as a </a:t>
            </a:r>
            <a:r>
              <a:rPr b="1" lang="en" sz="1200">
                <a:solidFill>
                  <a:srgbClr val="E95C3D"/>
                </a:solidFill>
                <a:latin typeface="Inter"/>
                <a:ea typeface="Inter"/>
                <a:cs typeface="Inter"/>
                <a:sym typeface="Inter"/>
              </a:rPr>
              <a:t>buffer</a:t>
            </a:r>
            <a:r>
              <a:rPr b="1" lang="en" sz="1200">
                <a:solidFill>
                  <a:srgbClr val="E95C3D"/>
                </a:solidFill>
                <a:latin typeface="Inter"/>
                <a:ea typeface="Inter"/>
                <a:cs typeface="Inter"/>
                <a:sym typeface="Inter"/>
              </a:rPr>
              <a:t> between them and Communism, and also had valuable resources. In 1937 a war began between the Chinese and Japanese, and Japan took over even more Chinese territory. Many consider the invasion of Manchuria as the beginning of WWII in the Pacific.</a:t>
            </a:r>
            <a:endParaRPr b="1" sz="1200">
              <a:solidFill>
                <a:srgbClr val="E95C3D"/>
              </a:solidFill>
              <a:latin typeface="Inter"/>
              <a:ea typeface="Inter"/>
              <a:cs typeface="Inter"/>
              <a:sym typeface="Inter"/>
            </a:endParaRPr>
          </a:p>
        </p:txBody>
      </p:sp>
      <p:sp>
        <p:nvSpPr>
          <p:cNvPr id="162" name="Google Shape;162;p19"/>
          <p:cNvSpPr txBox="1"/>
          <p:nvPr/>
        </p:nvSpPr>
        <p:spPr>
          <a:xfrm>
            <a:off x="4281300" y="5417200"/>
            <a:ext cx="2896800" cy="278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Japan committed many atrocities during WWII, including the deaths of an estimated 20 million Chinese and sexual violence. In response, the US put an embargo on Japan to cut them off from US oil. In retaliation, the Japanese bombed Pearl Harbor, bringing the US into </a:t>
            </a:r>
            <a:r>
              <a:rPr b="1" lang="en" sz="1200">
                <a:solidFill>
                  <a:srgbClr val="E95C3D"/>
                </a:solidFill>
                <a:latin typeface="Inter"/>
                <a:ea typeface="Inter"/>
                <a:cs typeface="Inter"/>
                <a:sym typeface="Inter"/>
              </a:rPr>
              <a:t>the war.</a:t>
            </a:r>
            <a:endParaRPr b="1" sz="1200">
              <a:solidFill>
                <a:srgbClr val="E95C3D"/>
              </a:solidFill>
              <a:latin typeface="Inter"/>
              <a:ea typeface="Inter"/>
              <a:cs typeface="Inter"/>
              <a:sym typeface="Inter"/>
            </a:endParaRPr>
          </a:p>
        </p:txBody>
      </p:sp>
      <p:sp>
        <p:nvSpPr>
          <p:cNvPr id="163" name="Google Shape;163;p19"/>
          <p:cNvSpPr txBox="1"/>
          <p:nvPr/>
        </p:nvSpPr>
        <p:spPr>
          <a:xfrm>
            <a:off x="1302450" y="3020050"/>
            <a:ext cx="5167500" cy="1814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this cause in your own words: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Resentment built up post WWI as Japan felt that the aftermath of the war favored Western access to wealth and resources. Japan also wanted to be an imperial power, and in 1931 they invaded Manchuria (part of China.)</a:t>
            </a:r>
            <a:endParaRPr b="1" sz="1200">
              <a:solidFill>
                <a:srgbClr val="E95C3D"/>
              </a:solidFill>
              <a:latin typeface="Inter"/>
              <a:ea typeface="Inter"/>
              <a:cs typeface="Inter"/>
              <a:sym typeface="Inter"/>
            </a:endParaRPr>
          </a:p>
        </p:txBody>
      </p:sp>
      <p:cxnSp>
        <p:nvCxnSpPr>
          <p:cNvPr id="164" name="Google Shape;164;p19"/>
          <p:cNvCxnSpPr>
            <a:stCxn id="160" idx="2"/>
            <a:endCxn id="163" idx="0"/>
          </p:cNvCxnSpPr>
          <p:nvPr/>
        </p:nvCxnSpPr>
        <p:spPr>
          <a:xfrm>
            <a:off x="3886200" y="2726500"/>
            <a:ext cx="0" cy="293700"/>
          </a:xfrm>
          <a:prstGeom prst="straightConnector1">
            <a:avLst/>
          </a:prstGeom>
          <a:noFill/>
          <a:ln cap="flat" cmpd="sng" w="9525">
            <a:solidFill>
              <a:schemeClr val="dk2"/>
            </a:solidFill>
            <a:prstDash val="solid"/>
            <a:round/>
            <a:headEnd len="med" w="med" type="none"/>
            <a:tailEnd len="med" w="med" type="none"/>
          </a:ln>
        </p:spPr>
      </p:cxnSp>
      <p:cxnSp>
        <p:nvCxnSpPr>
          <p:cNvPr id="165" name="Google Shape;165;p19"/>
          <p:cNvCxnSpPr>
            <a:endCxn id="162" idx="0"/>
          </p:cNvCxnSpPr>
          <p:nvPr/>
        </p:nvCxnSpPr>
        <p:spPr>
          <a:xfrm>
            <a:off x="3711600" y="48466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166" name="Google Shape;166;p19"/>
          <p:cNvCxnSpPr>
            <a:endCxn id="161" idx="0"/>
          </p:cNvCxnSpPr>
          <p:nvPr/>
        </p:nvCxnSpPr>
        <p:spPr>
          <a:xfrm flipH="1">
            <a:off x="2042700" y="4846600"/>
            <a:ext cx="2028000" cy="570600"/>
          </a:xfrm>
          <a:prstGeom prst="curvedConnector2">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2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Causes of World War II (Exemplar)</a:t>
            </a:r>
            <a:endParaRPr sz="1900">
              <a:solidFill>
                <a:schemeClr val="dk1"/>
              </a:solidFill>
              <a:latin typeface="Halant"/>
              <a:ea typeface="Halant"/>
              <a:cs typeface="Halant"/>
              <a:sym typeface="Halant"/>
            </a:endParaRPr>
          </a:p>
        </p:txBody>
      </p:sp>
      <p:pic>
        <p:nvPicPr>
          <p:cNvPr id="172" name="Google Shape;172;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3" name="Google Shape;17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4" name="Google Shape;174;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5" name="Google Shape;175;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6" name="Google Shape;176;p20"/>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section of the article </a:t>
            </a:r>
            <a:r>
              <a:rPr lang="en" sz="1200" u="sng">
                <a:solidFill>
                  <a:schemeClr val="hlink"/>
                </a:solidFill>
                <a:latin typeface="Halant"/>
                <a:ea typeface="Halant"/>
                <a:cs typeface="Halant"/>
                <a:sym typeface="Halant"/>
                <a:hlinkClick r:id="rId5"/>
              </a:rPr>
              <a:t>Why did World War II Happen?</a:t>
            </a:r>
            <a:r>
              <a:rPr lang="en" sz="1200">
                <a:solidFill>
                  <a:schemeClr val="dk1"/>
                </a:solidFill>
                <a:latin typeface="Halant"/>
                <a:ea typeface="Halant"/>
                <a:cs typeface="Halant"/>
                <a:sym typeface="Halant"/>
              </a:rPr>
              <a:t> from Contemporary History and fill out the graphic organizer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77" name="Google Shape;177;p20"/>
          <p:cNvSpPr txBox="1"/>
          <p:nvPr/>
        </p:nvSpPr>
        <p:spPr>
          <a:xfrm>
            <a:off x="1302450" y="2155900"/>
            <a:ext cx="5167500" cy="570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of WWII:</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Appeasement</a:t>
            </a:r>
            <a:endParaRPr b="1" sz="1200">
              <a:solidFill>
                <a:srgbClr val="E95C3D"/>
              </a:solidFill>
              <a:latin typeface="Inter"/>
              <a:ea typeface="Inter"/>
              <a:cs typeface="Inter"/>
              <a:sym typeface="Inter"/>
            </a:endParaRPr>
          </a:p>
        </p:txBody>
      </p:sp>
      <p:sp>
        <p:nvSpPr>
          <p:cNvPr id="178" name="Google Shape;178;p20"/>
          <p:cNvSpPr txBox="1"/>
          <p:nvPr/>
        </p:nvSpPr>
        <p:spPr>
          <a:xfrm>
            <a:off x="594300" y="54172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Germany annexed Austria and then wanted the Sudetenland. The French and British signed the Munich Agreement, which allowed Hitler to take that region but then would stop any further aggression. This did not work, as Hitler continued to expand and war broke out the year after the agreement was signed.</a:t>
            </a:r>
            <a:endParaRPr b="1" sz="1200">
              <a:solidFill>
                <a:srgbClr val="E95C3D"/>
              </a:solidFill>
              <a:latin typeface="Inter"/>
              <a:ea typeface="Inter"/>
              <a:cs typeface="Inter"/>
              <a:sym typeface="Inter"/>
            </a:endParaRPr>
          </a:p>
        </p:txBody>
      </p:sp>
      <p:sp>
        <p:nvSpPr>
          <p:cNvPr id="179" name="Google Shape;179;p20"/>
          <p:cNvSpPr txBox="1"/>
          <p:nvPr/>
        </p:nvSpPr>
        <p:spPr>
          <a:xfrm>
            <a:off x="4281300" y="5417200"/>
            <a:ext cx="2896800" cy="272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Specific evidence used to support this claim: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Even earlier, the French did not do anything when Hitler remilitarized the Rhineland in 1936. This was a direct violation of the Treaty of Versailles. The lack of action on the French and the League of Nations to </a:t>
            </a:r>
            <a:r>
              <a:rPr b="1" lang="en" sz="1200">
                <a:solidFill>
                  <a:srgbClr val="E95C3D"/>
                </a:solidFill>
                <a:latin typeface="Inter"/>
                <a:ea typeface="Inter"/>
                <a:cs typeface="Inter"/>
                <a:sym typeface="Inter"/>
              </a:rPr>
              <a:t>counter</a:t>
            </a:r>
            <a:r>
              <a:rPr b="1" lang="en" sz="1200">
                <a:solidFill>
                  <a:srgbClr val="E95C3D"/>
                </a:solidFill>
                <a:latin typeface="Inter"/>
                <a:ea typeface="Inter"/>
                <a:cs typeface="Inter"/>
                <a:sym typeface="Inter"/>
              </a:rPr>
              <a:t> this move set Hitler up for success later when he realized how far he could go without getting pushback.</a:t>
            </a:r>
            <a:endParaRPr b="1" sz="1200">
              <a:solidFill>
                <a:srgbClr val="E95C3D"/>
              </a:solidFill>
              <a:latin typeface="Inter"/>
              <a:ea typeface="Inter"/>
              <a:cs typeface="Inter"/>
              <a:sym typeface="Inter"/>
            </a:endParaRPr>
          </a:p>
        </p:txBody>
      </p:sp>
      <p:sp>
        <p:nvSpPr>
          <p:cNvPr id="180" name="Google Shape;180;p20"/>
          <p:cNvSpPr txBox="1"/>
          <p:nvPr/>
        </p:nvSpPr>
        <p:spPr>
          <a:xfrm>
            <a:off x="1302450" y="3020050"/>
            <a:ext cx="5167500" cy="1814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Summarize this cause in your own words: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 the 1930s the French and British used the policy of appeasement towards the Nazis. This meant that instead of addressing the aggressive acts of the Germans, they tolerated them in hopes that Hitler would be happy with what he accomplished and stop his expansionist policies from going any further.</a:t>
            </a:r>
            <a:endParaRPr b="1" sz="1200">
              <a:solidFill>
                <a:srgbClr val="E95C3D"/>
              </a:solidFill>
              <a:latin typeface="Inter"/>
              <a:ea typeface="Inter"/>
              <a:cs typeface="Inter"/>
              <a:sym typeface="Inter"/>
            </a:endParaRPr>
          </a:p>
        </p:txBody>
      </p:sp>
      <p:cxnSp>
        <p:nvCxnSpPr>
          <p:cNvPr id="181" name="Google Shape;181;p20"/>
          <p:cNvCxnSpPr>
            <a:stCxn id="177" idx="2"/>
            <a:endCxn id="180" idx="0"/>
          </p:cNvCxnSpPr>
          <p:nvPr/>
        </p:nvCxnSpPr>
        <p:spPr>
          <a:xfrm>
            <a:off x="3886200" y="2726500"/>
            <a:ext cx="0" cy="293700"/>
          </a:xfrm>
          <a:prstGeom prst="straightConnector1">
            <a:avLst/>
          </a:prstGeom>
          <a:noFill/>
          <a:ln cap="flat" cmpd="sng" w="9525">
            <a:solidFill>
              <a:schemeClr val="dk2"/>
            </a:solidFill>
            <a:prstDash val="solid"/>
            <a:round/>
            <a:headEnd len="med" w="med" type="none"/>
            <a:tailEnd len="med" w="med" type="none"/>
          </a:ln>
        </p:spPr>
      </p:cxnSp>
      <p:cxnSp>
        <p:nvCxnSpPr>
          <p:cNvPr id="182" name="Google Shape;182;p20"/>
          <p:cNvCxnSpPr>
            <a:endCxn id="179" idx="0"/>
          </p:cNvCxnSpPr>
          <p:nvPr/>
        </p:nvCxnSpPr>
        <p:spPr>
          <a:xfrm>
            <a:off x="3711600" y="4846600"/>
            <a:ext cx="2018100" cy="570600"/>
          </a:xfrm>
          <a:prstGeom prst="curvedConnector2">
            <a:avLst/>
          </a:prstGeom>
          <a:noFill/>
          <a:ln cap="flat" cmpd="sng" w="9525">
            <a:solidFill>
              <a:schemeClr val="dk2"/>
            </a:solidFill>
            <a:prstDash val="solid"/>
            <a:round/>
            <a:headEnd len="med" w="med" type="none"/>
            <a:tailEnd len="med" w="med" type="none"/>
          </a:ln>
        </p:spPr>
      </p:cxnSp>
      <p:cxnSp>
        <p:nvCxnSpPr>
          <p:cNvPr id="183" name="Google Shape;183;p20"/>
          <p:cNvCxnSpPr>
            <a:endCxn id="178" idx="0"/>
          </p:cNvCxnSpPr>
          <p:nvPr/>
        </p:nvCxnSpPr>
        <p:spPr>
          <a:xfrm flipH="1">
            <a:off x="2042700" y="4846600"/>
            <a:ext cx="2028000" cy="570600"/>
          </a:xfrm>
          <a:prstGeom prst="curvedConnector2">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7" name="Shape 187"/>
        <p:cNvGrpSpPr/>
        <p:nvPr/>
      </p:nvGrpSpPr>
      <p:grpSpPr>
        <a:xfrm>
          <a:off x="0" y="0"/>
          <a:ext cx="0" cy="0"/>
          <a:chOff x="0" y="0"/>
          <a:chExt cx="0" cy="0"/>
        </a:xfrm>
      </p:grpSpPr>
      <p:sp>
        <p:nvSpPr>
          <p:cNvPr id="188" name="Google Shape;188;p2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Causes of World War II (Exemplar)</a:t>
            </a:r>
            <a:endParaRPr sz="1900">
              <a:solidFill>
                <a:schemeClr val="dk1"/>
              </a:solidFill>
              <a:latin typeface="Halant"/>
              <a:ea typeface="Halant"/>
              <a:cs typeface="Halant"/>
              <a:sym typeface="Halant"/>
            </a:endParaRPr>
          </a:p>
        </p:txBody>
      </p:sp>
      <p:pic>
        <p:nvPicPr>
          <p:cNvPr id="189" name="Google Shape;189;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0" name="Google Shape;190;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1" name="Google Shape;191;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2" name="Google Shape;192;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3" name="Google Shape;193;p21"/>
          <p:cNvSpPr txBox="1"/>
          <p:nvPr/>
        </p:nvSpPr>
        <p:spPr>
          <a:xfrm>
            <a:off x="594300" y="807688"/>
            <a:ext cx="6583800" cy="113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for each of the causes of WWII.</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94" name="Google Shape;194;p21"/>
          <p:cNvSpPr txBox="1"/>
          <p:nvPr/>
        </p:nvSpPr>
        <p:spPr>
          <a:xfrm>
            <a:off x="2565325" y="1774900"/>
            <a:ext cx="28968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Treaty of Versailles</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Treaty of Versailles set up the perfect environment for Hitler to rise to power and for powerful countries to work hard to avoid future warfare.  </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sp>
        <p:nvSpPr>
          <p:cNvPr id="195" name="Google Shape;195;p21"/>
          <p:cNvSpPr txBox="1"/>
          <p:nvPr/>
        </p:nvSpPr>
        <p:spPr>
          <a:xfrm>
            <a:off x="812725" y="4332938"/>
            <a:ext cx="28968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Failed League of Nations</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League of Nations was established to avoid future conflicts after WWI. Theoretically they were tasked with preventing aggressive actions of countries, but often were unable or unwilling to actually do anything. This was in part because they needed a unanimous vote to get involved.</a:t>
            </a:r>
            <a:endParaRPr sz="1200">
              <a:solidFill>
                <a:schemeClr val="dk1"/>
              </a:solidFill>
              <a:latin typeface="Inter"/>
              <a:ea typeface="Inter"/>
              <a:cs typeface="Inter"/>
              <a:sym typeface="Inter"/>
            </a:endParaRPr>
          </a:p>
        </p:txBody>
      </p:sp>
      <p:sp>
        <p:nvSpPr>
          <p:cNvPr id="196" name="Google Shape;196;p21"/>
          <p:cNvSpPr txBox="1"/>
          <p:nvPr/>
        </p:nvSpPr>
        <p:spPr>
          <a:xfrm>
            <a:off x="4281300" y="4308388"/>
            <a:ext cx="28968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Rise of Hitler</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Hitler’s rise to power was founded in part on expansionist and militaristic ideals based on restoring German greatness after the loss of WWI. He not only directly targeted “inferior” races, but sought to expand German territory and rebuild German militaries, ushering in a period of aggression that eventually led to war. </a:t>
            </a:r>
            <a:endParaRPr sz="1200">
              <a:solidFill>
                <a:schemeClr val="dk1"/>
              </a:solidFill>
              <a:latin typeface="Inter"/>
              <a:ea typeface="Inter"/>
              <a:cs typeface="Inter"/>
              <a:sym typeface="Inter"/>
            </a:endParaRPr>
          </a:p>
        </p:txBody>
      </p:sp>
      <p:sp>
        <p:nvSpPr>
          <p:cNvPr id="197" name="Google Shape;197;p21"/>
          <p:cNvSpPr txBox="1"/>
          <p:nvPr/>
        </p:nvSpPr>
        <p:spPr>
          <a:xfrm>
            <a:off x="812725" y="6899263"/>
            <a:ext cx="28968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Japanese Imperialism</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Japanese began imperializing in the late 19th century when they took over Taiwan. In 1931 they invaded Manchuria (part of China) and by 1937 they were at war with China and took over even more territory. Their imperialist aims were aggressive, leading to millions of Chinese deaths and abuse of civilians and soldiers alike.</a:t>
            </a:r>
            <a:endParaRPr sz="1200">
              <a:solidFill>
                <a:schemeClr val="dk1"/>
              </a:solidFill>
              <a:latin typeface="Inter"/>
              <a:ea typeface="Inter"/>
              <a:cs typeface="Inter"/>
              <a:sym typeface="Inter"/>
            </a:endParaRPr>
          </a:p>
        </p:txBody>
      </p:sp>
      <p:sp>
        <p:nvSpPr>
          <p:cNvPr id="198" name="Google Shape;198;p21"/>
          <p:cNvSpPr txBox="1"/>
          <p:nvPr/>
        </p:nvSpPr>
        <p:spPr>
          <a:xfrm>
            <a:off x="4317925" y="6899263"/>
            <a:ext cx="2896800" cy="232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Cause: Appeasement</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Summary: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Britain and France wanted to avoid another European war at any cost. They let Hitler take over Austria and then Sudetenland with the hope that this would be enough for him and he would stop. However, Hitler kept expanding his empire even after signing the Munich Agreement, and eventually this led to war when Germany invaded Poland.</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